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97"/>
  </p:notesMasterIdLst>
  <p:handoutMasterIdLst>
    <p:handoutMasterId r:id="rId98"/>
  </p:handoutMasterIdLst>
  <p:sldIdLst>
    <p:sldId id="801" r:id="rId70"/>
    <p:sldId id="804" r:id="rId71"/>
    <p:sldId id="805" r:id="rId72"/>
    <p:sldId id="806" r:id="rId73"/>
    <p:sldId id="807" r:id="rId74"/>
    <p:sldId id="808" r:id="rId75"/>
    <p:sldId id="809" r:id="rId76"/>
    <p:sldId id="811" r:id="rId77"/>
    <p:sldId id="810" r:id="rId78"/>
    <p:sldId id="813" r:id="rId79"/>
    <p:sldId id="812" r:id="rId80"/>
    <p:sldId id="814" r:id="rId81"/>
    <p:sldId id="815" r:id="rId82"/>
    <p:sldId id="739" r:id="rId83"/>
    <p:sldId id="728" r:id="rId84"/>
    <p:sldId id="791" r:id="rId85"/>
    <p:sldId id="720" r:id="rId86"/>
    <p:sldId id="798" r:id="rId87"/>
    <p:sldId id="797" r:id="rId88"/>
    <p:sldId id="799" r:id="rId89"/>
    <p:sldId id="800" r:id="rId90"/>
    <p:sldId id="734" r:id="rId91"/>
    <p:sldId id="733" r:id="rId92"/>
    <p:sldId id="701" r:id="rId93"/>
    <p:sldId id="796" r:id="rId94"/>
    <p:sldId id="712" r:id="rId95"/>
    <p:sldId id="737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You Begin" id="{E0EF4C05-0C63-5541-89AE-9208F98A56B1}">
          <p14:sldIdLst/>
        </p14:section>
        <p14:section name="Walk-In" id="{B4AA3D15-D40E-F045-BF5E-0FA76BA4CC6D}">
          <p14:sldIdLst/>
        </p14:section>
        <p14:section name="YOUR PRESENATATION" id="{88A75BE7-9891-0649-8603-A4248CBF5D51}">
          <p14:sldIdLst>
            <p14:sldId id="801"/>
            <p14:sldId id="804"/>
            <p14:sldId id="805"/>
            <p14:sldId id="806"/>
            <p14:sldId id="807"/>
            <p14:sldId id="808"/>
            <p14:sldId id="809"/>
            <p14:sldId id="811"/>
            <p14:sldId id="810"/>
            <p14:sldId id="813"/>
            <p14:sldId id="812"/>
            <p14:sldId id="814"/>
            <p14:sldId id="815"/>
          </p14:sldIdLst>
        </p14:section>
        <p14:section name="Walk-Out" id="{E1C5B446-A4D8-DA45-AB19-A4578A7B68EC}">
          <p14:sldIdLst>
            <p14:sldId id="739"/>
            <p14:sldId id="728"/>
          </p14:sldIdLst>
        </p14:section>
        <p14:section name="2022 Esri Dev Summit" id="{9384B04E-CB95-D647-BA34-75E7A6BE993D}">
          <p14:sldIdLst>
            <p14:sldId id="791"/>
            <p14:sldId id="720"/>
            <p14:sldId id="798"/>
            <p14:sldId id="797"/>
            <p14:sldId id="799"/>
            <p14:sldId id="800"/>
            <p14:sldId id="734"/>
            <p14:sldId id="733"/>
            <p14:sldId id="701"/>
            <p14:sldId id="796"/>
            <p14:sldId id="712"/>
            <p14:sldId id="7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C86"/>
    <a:srgbClr val="01114F"/>
    <a:srgbClr val="C3E3F7"/>
    <a:srgbClr val="027ECF"/>
    <a:srgbClr val="C9F2FF"/>
    <a:srgbClr val="FFFFFF"/>
    <a:srgbClr val="828218"/>
    <a:srgbClr val="828219"/>
    <a:srgbClr val="C830A0"/>
    <a:srgbClr val="E24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00"/>
    <p:restoredTop sz="95741"/>
  </p:normalViewPr>
  <p:slideViewPr>
    <p:cSldViewPr snapToGrid="0">
      <p:cViewPr varScale="1">
        <p:scale>
          <a:sx n="77" d="100"/>
          <a:sy n="77" d="100"/>
        </p:scale>
        <p:origin x="688" y="1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102" Type="http://schemas.openxmlformats.org/officeDocument/2006/relationships/tableStyles" Target="tableStyles.xml"/><Relationship Id="rId5" Type="http://schemas.openxmlformats.org/officeDocument/2006/relationships/customXml" Target="../customXml/item5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Relationship Id="rId100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93" Type="http://schemas.openxmlformats.org/officeDocument/2006/relationships/slide" Target="slides/slide24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86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5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55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61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34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24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15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2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90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52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6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16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74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16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25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88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20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79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50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2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09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0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49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3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Demo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3/8/22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Section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3/8/22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jsapi.maps.arcgis.com/apps/instant/nearby/index.html?appid=75c02e6dec9641efa0296cb77c313fcb&amp;sliderDistance=1&amp;find=780%2520Shoreline%2520Dr%252C%2520Aurora%252C%2520Illinois%252C%25206050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codepen.io/pen" TargetMode="External"/><Relationship Id="rId4" Type="http://schemas.openxmlformats.org/officeDocument/2006/relationships/hyperlink" Target="https://developers.arcgis.com/javascript/latest/api-reference/esri-widgets-Popup.html#fetchFeatur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developers.arcgis.com/javascript/latest/api-reference/esri-widgets-Popup.html#VisibleElements" TargetMode="External"/><Relationship Id="rId4" Type="http://schemas.openxmlformats.org/officeDocument/2006/relationships/hyperlink" Target="https://developers.arcgis.com/javascript/latest/sample-code/styling-theme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https://github.com/Esri/arcgis-js-cli#author-a-custom-theme" TargetMode="External"/><Relationship Id="rId4" Type="http://schemas.openxmlformats.org/officeDocument/2006/relationships/hyperlink" Target="https://developers.arcgis.com/javascript/latest/styling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arcgis.com/" TargetMode="External"/><Relationship Id="rId5" Type="http://schemas.openxmlformats.org/officeDocument/2006/relationships/hyperlink" Target="https://developers.arcgis.com/javascript/latest/sample-code/?tagged=Portal" TargetMode="External"/><Relationship Id="rId4" Type="http://schemas.openxmlformats.org/officeDocument/2006/relationships/hyperlink" Target="https://developers.arcgis.com/javascript/latest/arcgis-organization-portal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hyperlink" Target="https://codepen.io/kellyhutchins/pen/wvPRPE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pen.io/kellyhutchins/pen/abVPVRo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codepen.io/kellyhutchins/pen/wvPRPE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hyperlink" Target="https://codepen.io/kellyhutchins/pen/ZEaVvG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arcgis.com/javascript/latest/api-reference/esri-widgets-Popup.html#dockOptions" TargetMode="External"/><Relationship Id="rId5" Type="http://schemas.openxmlformats.org/officeDocument/2006/relationships/hyperlink" Target="https://developers.arcgis.com/javascript/latest/api-reference/esri-PopupTemplate.html" TargetMode="External"/><Relationship Id="rId4" Type="http://schemas.openxmlformats.org/officeDocument/2006/relationships/hyperlink" Target="https://developers.arcgis.com/javascript/latest/api-reference/esri-views-View.html#popu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arcgis.com/javascript/latest/api-reference/esri-widgets-Popup.html#dockOptions" TargetMode="External"/><Relationship Id="rId5" Type="http://schemas.openxmlformats.org/officeDocument/2006/relationships/hyperlink" Target="https://developers.arcgis.com/javascript/latest/api-reference/esri-PopupTemplate.html" TargetMode="External"/><Relationship Id="rId4" Type="http://schemas.openxmlformats.org/officeDocument/2006/relationships/hyperlink" Target="https://developers.arcgis.com/javascript/latest/api-reference/esri-views-View.html#popu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developers.arcgis.com/javascript/latest/display-a-pop-u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arcgis.com/javascript/latest/api-reference/esri-PopupTemplate.html#content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popup-content-ExpressionContent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evelopers.arcgis.com/javascript/latest/api-reference/esri-popup-content-CustomConten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arcgis.com/javascript/latest/api-reference/esri-popup-content-FieldsContent.html" TargetMode="External"/><Relationship Id="rId5" Type="http://schemas.openxmlformats.org/officeDocument/2006/relationships/hyperlink" Target="https://developers.arcgis.com/javascript/latest/api-reference/esri-popup-content-TextContent.html" TargetMode="External"/><Relationship Id="rId4" Type="http://schemas.openxmlformats.org/officeDocument/2006/relationships/hyperlink" Target="https://developers.arcgis.com/javascript/latest/api-reference/esri-popup-content-AttachmentsContent.html#displayTyp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arcgis.com/javascript/latest/sample-code/popup-editaction/" TargetMode="External"/><Relationship Id="rId5" Type="http://schemas.openxmlformats.org/officeDocument/2006/relationships/hyperlink" Target="https://developers.arcgis.com/javascript/latest/sample-code/popup-custom-action/" TargetMode="External"/><Relationship Id="rId4" Type="http://schemas.openxmlformats.org/officeDocument/2006/relationships/hyperlink" Target="https://developers.arcgis.com/javascript/latest/sample-code/popup-action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arcgis.com/sharing/rest/content/items/3d9c0e67b80a4732a503a81dab2cd4a5/data?f=json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4040" y="0"/>
              <a:ext cx="757795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606772"/>
          </a:xfrm>
        </p:spPr>
        <p:txBody>
          <a:bodyPr vert="horz" lIns="0" tIns="0" rIns="0" bIns="0" rtlCol="0" anchor="t">
            <a:noAutofit/>
          </a:bodyPr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Kelly Hutchins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</a:rPr>
              <a:t>Heather </a:t>
            </a:r>
            <a:r>
              <a:rPr lang="en-US" sz="1800" dirty="0" err="1">
                <a:solidFill>
                  <a:srgbClr val="00EC86"/>
                </a:solidFill>
              </a:rPr>
              <a:t>Gonzago</a:t>
            </a:r>
            <a:endParaRPr lang="en-US" sz="18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1" y="2460325"/>
            <a:ext cx="6397142" cy="914400"/>
          </a:xfrm>
        </p:spPr>
        <p:txBody>
          <a:bodyPr/>
          <a:lstStyle/>
          <a:p>
            <a:pPr algn="l"/>
            <a:r>
              <a:rPr lang="en-US" sz="3800" dirty="0"/>
              <a:t>Better UX with Popups</a:t>
            </a:r>
          </a:p>
        </p:txBody>
      </p:sp>
    </p:spTree>
    <p:extLst>
      <p:ext uri="{BB962C8B-B14F-4D97-AF65-F5344CB8AC3E}">
        <p14:creationId xmlns:p14="http://schemas.microsoft.com/office/powerpoint/2010/main" val="5204156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1954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329" y="1931894"/>
            <a:ext cx="10369296" cy="3427413"/>
          </a:xfrm>
        </p:spPr>
        <p:txBody>
          <a:bodyPr/>
          <a:lstStyle/>
          <a:p>
            <a:pPr fontAlgn="base"/>
            <a:r>
              <a:rPr lang="en-US" dirty="0"/>
              <a:t>Display Popup template content</a:t>
            </a:r>
          </a:p>
          <a:p>
            <a:pPr lvl="1" fontAlgn="base"/>
            <a:r>
              <a:rPr lang="en-US" dirty="0"/>
              <a:t>Hover,</a:t>
            </a:r>
          </a:p>
          <a:p>
            <a:pPr lvl="1" fontAlgn="base"/>
            <a:r>
              <a:rPr lang="en-US" dirty="0"/>
              <a:t>Side Panel</a:t>
            </a:r>
          </a:p>
          <a:p>
            <a:pPr lvl="1" fontAlgn="base"/>
            <a:r>
              <a:rPr lang="en-US" dirty="0"/>
              <a:t>Accordion</a:t>
            </a:r>
          </a:p>
          <a:p>
            <a:pPr lvl="1" fontAlgn="base"/>
            <a:r>
              <a:rPr lang="en-US" dirty="0"/>
              <a:t> Multiple features</a:t>
            </a:r>
          </a:p>
          <a:p>
            <a:pPr lvl="1" fontAlgn="base"/>
            <a:endParaRPr lang="en-US" dirty="0"/>
          </a:p>
          <a:p>
            <a:pPr lvl="1" fontAlgn="base"/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Feature Widget</a:t>
            </a: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FED48A4E-2FF6-964B-B95F-955FA9E877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4249" y="1931893"/>
            <a:ext cx="5905490" cy="31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4144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1954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329" y="1931894"/>
            <a:ext cx="10369296" cy="3427413"/>
          </a:xfrm>
        </p:spPr>
        <p:txBody>
          <a:bodyPr/>
          <a:lstStyle/>
          <a:p>
            <a:pPr fontAlgn="base"/>
            <a:r>
              <a:rPr lang="en-US" dirty="0" err="1">
                <a:hlinkClick r:id="rId4"/>
              </a:rPr>
              <a:t>fetchFeatures</a:t>
            </a:r>
            <a:endParaRPr lang="en-US" dirty="0"/>
          </a:p>
          <a:p>
            <a:pPr marL="284163" lvl="1" indent="0" fontAlgn="base">
              <a:buNone/>
            </a:pP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Feature Widget</a:t>
            </a:r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65B45E8D-35B7-3E4F-9908-65779CDD6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427" y="2920908"/>
            <a:ext cx="8039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7953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1954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329" y="1931894"/>
            <a:ext cx="10369296" cy="3427413"/>
          </a:xfrm>
        </p:spPr>
        <p:txBody>
          <a:bodyPr/>
          <a:lstStyle/>
          <a:p>
            <a:pPr fontAlgn="base"/>
            <a:r>
              <a:rPr lang="en-US" dirty="0">
                <a:hlinkClick r:id="rId4"/>
              </a:rPr>
              <a:t>Themes</a:t>
            </a:r>
            <a:endParaRPr lang="en-US" dirty="0"/>
          </a:p>
          <a:p>
            <a:pPr fontAlgn="base"/>
            <a:r>
              <a:rPr lang="en-US" dirty="0">
                <a:hlinkClick r:id="rId5"/>
              </a:rPr>
              <a:t>Visible Elements</a:t>
            </a:r>
            <a:endParaRPr lang="en-US" dirty="0"/>
          </a:p>
          <a:p>
            <a:pPr lvl="1" fontAlgn="base"/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Style the Popup</a:t>
            </a:r>
            <a:endParaRPr 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BACF3-E1CD-254A-9B17-9D140234FF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750" y="2128652"/>
            <a:ext cx="6710921" cy="323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3264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1954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329" y="1931894"/>
            <a:ext cx="10369296" cy="3427413"/>
          </a:xfrm>
        </p:spPr>
        <p:txBody>
          <a:bodyPr/>
          <a:lstStyle/>
          <a:p>
            <a:pPr fontAlgn="base"/>
            <a:r>
              <a:rPr lang="en-US" dirty="0"/>
              <a:t>Link to Sass file in doc</a:t>
            </a:r>
          </a:p>
          <a:p>
            <a:pPr fontAlgn="base"/>
            <a:r>
              <a:rPr lang="en-US" dirty="0">
                <a:hlinkClick r:id="rId4"/>
              </a:rPr>
              <a:t>Styling guide </a:t>
            </a:r>
            <a:endParaRPr lang="en-US" dirty="0"/>
          </a:p>
          <a:p>
            <a:pPr lvl="1" fontAlgn="base"/>
            <a:r>
              <a:rPr lang="en-US" dirty="0">
                <a:hlinkClick r:id="rId5"/>
              </a:rPr>
              <a:t>SASS</a:t>
            </a:r>
            <a:endParaRPr lang="en-US" dirty="0"/>
          </a:p>
          <a:p>
            <a:pPr lvl="1" fontAlgn="base"/>
            <a:r>
              <a:rPr lang="en-US" dirty="0"/>
              <a:t>Custom Theme</a:t>
            </a:r>
          </a:p>
          <a:p>
            <a:pPr lvl="1" fontAlgn="base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279EB11-169E-BF4C-B17C-A771A37A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Popup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BAACFF-3189-BE47-9BC1-FC85794B5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395" y="1771259"/>
            <a:ext cx="561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5517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862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53256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0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4040" y="0"/>
              <a:ext cx="757795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 vert="horz" lIns="0" tIns="0" rIns="0" bIns="0" rtlCol="0" anchor="t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tabLst>
                <a:tab pos="276225" algn="l"/>
              </a:tabLst>
              <a:defRPr/>
            </a:pPr>
            <a:r>
              <a:rPr lang="en-US" sz="1800">
                <a:solidFill>
                  <a:srgbClr val="00EC86"/>
                </a:solidFill>
                <a:latin typeface="Arial"/>
                <a:ea typeface="ＭＳ Ｐゴシック"/>
              </a:rPr>
              <a:t>Kelly Hutchins, Jeremy Bartley, Ryan Libed</a:t>
            </a:r>
            <a:endParaRPr lang="en-US"/>
          </a:p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1" y="2460325"/>
            <a:ext cx="6397142" cy="914400"/>
          </a:xfrm>
        </p:spPr>
        <p:txBody>
          <a:bodyPr/>
          <a:lstStyle/>
          <a:p>
            <a:pPr algn="l"/>
            <a:r>
              <a:rPr lang="en-US" sz="3800">
                <a:ea typeface="+mj-lt"/>
                <a:cs typeface="+mj-lt"/>
              </a:rPr>
              <a:t>ArcGIS Online: Developing with Web Maps and Web Scenes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869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25" y="5358"/>
              <a:ext cx="12172950" cy="6847284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Kelly Hutchins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Resources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688734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>
                <a:hlinkClick r:id="rId4"/>
              </a:rPr>
              <a:t>Guide to working with ArcGIS Online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>
                <a:hlinkClick r:id="rId5"/>
              </a:rPr>
              <a:t>Code Samples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>
                <a:hlinkClick r:id="rId6"/>
              </a:rPr>
              <a:t>ArcGIS Developer</a:t>
            </a: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SDK Resources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7608C-B04D-A245-8D78-CDB08E5BF2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8100" y="2647466"/>
            <a:ext cx="5765800" cy="26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4099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Create map 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Define symbology</a:t>
            </a:r>
          </a:p>
          <a:p>
            <a:pPr>
              <a:buClr>
                <a:srgbClr val="00EC86"/>
              </a:buClr>
            </a:pPr>
            <a:r>
              <a:rPr lang="en-US" dirty="0"/>
              <a:t>Add layer 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Define popup content </a:t>
            </a:r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M</a:t>
            </a:r>
            <a:r>
              <a:rPr lang="en-US" sz="2800" b="0" dirty="0"/>
              <a:t>ap demo</a:t>
            </a: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F7F617BD-CDB0-F042-975E-E9C983273C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255" y="2436368"/>
            <a:ext cx="5290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1847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1954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329" y="1931894"/>
            <a:ext cx="10369296" cy="3427413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Display on mouse click 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Display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Feature attributes</a:t>
            </a:r>
          </a:p>
          <a:p>
            <a:pPr lvl="1">
              <a:buClr>
                <a:srgbClr val="00EC86"/>
              </a:buClr>
            </a:pPr>
            <a:r>
              <a:rPr lang="en-US" b="0" dirty="0"/>
              <a:t>Search results 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Location</a:t>
            </a:r>
          </a:p>
          <a:p>
            <a:pPr lvl="1">
              <a:buClr>
                <a:srgbClr val="00EC86"/>
              </a:buClr>
            </a:pP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dirty="0"/>
              <a:t>Customizable </a:t>
            </a:r>
            <a:endParaRPr lang="en-US" b="0" dirty="0"/>
          </a:p>
          <a:p>
            <a:pPr lvl="1"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Map interaction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2798F5-449B-5340-A3D0-F660162D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4438" y="2101459"/>
            <a:ext cx="42291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33236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Create map in map viewer 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Use </a:t>
            </a:r>
            <a:r>
              <a:rPr lang="en-US" dirty="0"/>
              <a:t>web map id </a:t>
            </a:r>
            <a:endParaRPr lang="en-US" b="0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Web Map Demo</a:t>
            </a: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F7F617BD-CDB0-F042-975E-E9C983273C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255" y="2436368"/>
            <a:ext cx="5290700" cy="3022600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D1933C7-B96B-4C43-AB25-7C1994489A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855" y="2462213"/>
            <a:ext cx="5290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1986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25400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Change map properties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Access  layers </a:t>
            </a:r>
          </a:p>
          <a:p>
            <a:pPr>
              <a:buClr>
                <a:srgbClr val="00EC86"/>
              </a:buClr>
            </a:pPr>
            <a:r>
              <a:rPr lang="en-US" dirty="0"/>
              <a:t>Add widgets and more </a:t>
            </a:r>
            <a:endParaRPr lang="en-US" b="0" dirty="0"/>
          </a:p>
          <a:p>
            <a:pPr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Accessing map content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274BC3D0-554F-0541-937B-A5EB7877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924" y="2400300"/>
            <a:ext cx="640637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0692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/>
              <a:t>Bullets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69794389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135040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</a:rPr>
              <a:t>Section Subhead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135040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Section Header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3977579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buFontTx/>
              <a:tabLst>
                <a:tab pos="276225" algn="l"/>
              </a:tabLst>
              <a:defRPr/>
            </a:pPr>
            <a:r>
              <a:rPr lang="en-US" sz="1800">
                <a:solidFill>
                  <a:srgbClr val="00EC86"/>
                </a:solidFill>
                <a:latin typeface="Arial"/>
                <a:ea typeface="ＭＳ Ｐゴシック"/>
              </a:rPr>
              <a:t>Ryan Libed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/>
              <a:t>Portal</a:t>
            </a:r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4E87B321-204D-954A-B5A6-4FB66419FB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>
              <a:buClr>
                <a:srgbClr val="00B9F2">
                  <a:lumMod val="60000"/>
                  <a:lumOff val="40000"/>
                </a:srgbClr>
              </a:buClr>
              <a:buSzTx/>
              <a:buFontTx/>
              <a:tabLst>
                <a:tab pos="276225" algn="l"/>
              </a:tabLst>
              <a:defRPr/>
            </a:pPr>
            <a:r>
              <a:rPr lang="en-US" sz="1800">
                <a:solidFill>
                  <a:srgbClr val="00EC86"/>
                </a:solidFill>
                <a:latin typeface="Arial"/>
                <a:ea typeface="ＭＳ Ｐゴシック"/>
              </a:rPr>
              <a:t>Ryan Libed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/>
              <a:t>Widgets</a:t>
            </a:r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4E87B321-204D-954A-B5A6-4FB66419FB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213" y="1757363"/>
            <a:ext cx="5943600" cy="3343275"/>
          </a:xfrm>
        </p:spPr>
      </p:sp>
    </p:spTree>
    <p:extLst>
      <p:ext uri="{BB962C8B-B14F-4D97-AF65-F5344CB8AC3E}">
        <p14:creationId xmlns:p14="http://schemas.microsoft.com/office/powerpoint/2010/main" val="63908794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490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18344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1954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329" y="1931894"/>
            <a:ext cx="10369296" cy="3427413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View has default instance of </a:t>
            </a:r>
            <a:r>
              <a:rPr lang="en-US" b="0" dirty="0">
                <a:hlinkClick r:id="rId4"/>
              </a:rPr>
              <a:t>Popup</a:t>
            </a:r>
            <a:r>
              <a:rPr lang="en-US" b="0" dirty="0"/>
              <a:t> </a:t>
            </a:r>
          </a:p>
          <a:p>
            <a:pPr>
              <a:buClr>
                <a:srgbClr val="00EC86"/>
              </a:buClr>
            </a:pPr>
            <a:r>
              <a:rPr lang="en-US" dirty="0"/>
              <a:t>Feature layer has associated </a:t>
            </a:r>
            <a:r>
              <a:rPr lang="en-US" dirty="0">
                <a:hlinkClick r:id="rId5"/>
              </a:rPr>
              <a:t>Popup Template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b="0" dirty="0"/>
              <a:t>Position the </a:t>
            </a:r>
            <a:r>
              <a:rPr lang="en-US" dirty="0"/>
              <a:t>popup using </a:t>
            </a:r>
            <a:r>
              <a:rPr lang="en-US" dirty="0" err="1">
                <a:hlinkClick r:id="rId6"/>
              </a:rPr>
              <a:t>dockOptions</a:t>
            </a:r>
            <a:endParaRPr lang="en-US" b="0" dirty="0"/>
          </a:p>
          <a:p>
            <a:pPr lvl="1"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Popup in the API </a:t>
            </a:r>
          </a:p>
        </p:txBody>
      </p:sp>
    </p:spTree>
    <p:extLst>
      <p:ext uri="{BB962C8B-B14F-4D97-AF65-F5344CB8AC3E}">
        <p14:creationId xmlns:p14="http://schemas.microsoft.com/office/powerpoint/2010/main" val="235101384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1954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329" y="1931894"/>
            <a:ext cx="10369296" cy="3427413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View has default instance of </a:t>
            </a:r>
            <a:r>
              <a:rPr lang="en-US" b="0" dirty="0">
                <a:hlinkClick r:id="rId4"/>
              </a:rPr>
              <a:t>Popup</a:t>
            </a:r>
            <a:r>
              <a:rPr lang="en-US" b="0" dirty="0"/>
              <a:t> </a:t>
            </a:r>
          </a:p>
          <a:p>
            <a:pPr>
              <a:buClr>
                <a:srgbClr val="00EC86"/>
              </a:buClr>
            </a:pPr>
            <a:r>
              <a:rPr lang="en-US" dirty="0"/>
              <a:t>Feature layer has associated </a:t>
            </a:r>
            <a:r>
              <a:rPr lang="en-US" dirty="0">
                <a:hlinkClick r:id="rId5"/>
              </a:rPr>
              <a:t>Popup Template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b="0" dirty="0"/>
              <a:t>Position the </a:t>
            </a:r>
            <a:r>
              <a:rPr lang="en-US" dirty="0"/>
              <a:t>popup using </a:t>
            </a:r>
            <a:r>
              <a:rPr lang="en-US" dirty="0" err="1">
                <a:hlinkClick r:id="rId6"/>
              </a:rPr>
              <a:t>dockOptions</a:t>
            </a:r>
            <a:endParaRPr lang="en-US" b="0" dirty="0"/>
          </a:p>
          <a:p>
            <a:pPr lvl="1"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Popup in the API </a:t>
            </a:r>
          </a:p>
        </p:txBody>
      </p:sp>
    </p:spTree>
    <p:extLst>
      <p:ext uri="{BB962C8B-B14F-4D97-AF65-F5344CB8AC3E}">
        <p14:creationId xmlns:p14="http://schemas.microsoft.com/office/powerpoint/2010/main" val="385091133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19925" y="1778534"/>
            <a:ext cx="7560714" cy="3732747"/>
          </a:xfrm>
        </p:spPr>
        <p:txBody>
          <a:bodyPr/>
          <a:lstStyle/>
          <a:p>
            <a:pPr marL="0" indent="0" algn="ctr">
              <a:buClr>
                <a:srgbClr val="00EC86"/>
              </a:buClr>
              <a:buNone/>
            </a:pPr>
            <a:r>
              <a:rPr lang="en-US" sz="3600" b="0" dirty="0">
                <a:hlinkClick r:id="rId4"/>
              </a:rPr>
              <a:t>Popup Tutorial </a:t>
            </a:r>
            <a:endParaRPr lang="en-US" sz="3600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Getting Started </a:t>
            </a:r>
            <a:endParaRPr lang="en-US" sz="2800" b="0" dirty="0"/>
          </a:p>
        </p:txBody>
      </p:sp>
      <p:pic>
        <p:nvPicPr>
          <p:cNvPr id="4098" name="Picture 2" descr="Popup">
            <a:extLst>
              <a:ext uri="{FF2B5EF4-FFF2-40B4-BE49-F238E27FC236}">
                <a16:creationId xmlns:a16="http://schemas.microsoft.com/office/drawing/2014/main" id="{3900B6C8-E55B-1A40-9F8F-0396D6AA0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9078" y="2536702"/>
            <a:ext cx="6549279" cy="316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5644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1954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329" y="1931894"/>
            <a:ext cx="10369296" cy="3427413"/>
          </a:xfrm>
        </p:spPr>
        <p:txBody>
          <a:bodyPr/>
          <a:lstStyle/>
          <a:p>
            <a:pPr fontAlgn="base"/>
            <a:r>
              <a:rPr lang="en-US" dirty="0">
                <a:hlinkClick r:id="rId4"/>
              </a:rPr>
              <a:t>Popup Template</a:t>
            </a:r>
            <a:endParaRPr lang="en-US" dirty="0"/>
          </a:p>
          <a:p>
            <a:pPr fontAlgn="base"/>
            <a:r>
              <a:rPr lang="en-US" dirty="0"/>
              <a:t>Title</a:t>
            </a:r>
          </a:p>
          <a:p>
            <a:pPr fontAlgn="base"/>
            <a:r>
              <a:rPr lang="en-US" dirty="0"/>
              <a:t>Content</a:t>
            </a:r>
          </a:p>
          <a:p>
            <a:pPr fontAlgn="base"/>
            <a:r>
              <a:rPr lang="en-US" dirty="0"/>
              <a:t>Elements</a:t>
            </a:r>
          </a:p>
          <a:p>
            <a:pPr lvl="1"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Configure Popup Content</a:t>
            </a:r>
          </a:p>
        </p:txBody>
      </p:sp>
    </p:spTree>
    <p:extLst>
      <p:ext uri="{BB962C8B-B14F-4D97-AF65-F5344CB8AC3E}">
        <p14:creationId xmlns:p14="http://schemas.microsoft.com/office/powerpoint/2010/main" val="189372698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1954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329" y="1931894"/>
            <a:ext cx="10369296" cy="3427413"/>
          </a:xfrm>
        </p:spPr>
        <p:txBody>
          <a:bodyPr/>
          <a:lstStyle/>
          <a:p>
            <a:pPr fontAlgn="base"/>
            <a:r>
              <a:rPr lang="en-US" dirty="0">
                <a:hlinkClick r:id="rId4"/>
              </a:rPr>
              <a:t>Attachment Content</a:t>
            </a:r>
            <a:endParaRPr lang="en-US" dirty="0"/>
          </a:p>
          <a:p>
            <a:pPr fontAlgn="base"/>
            <a:r>
              <a:rPr lang="en-US" dirty="0">
                <a:hlinkClick r:id="rId5"/>
              </a:rPr>
              <a:t>Text content</a:t>
            </a:r>
            <a:endParaRPr lang="en-US" dirty="0"/>
          </a:p>
          <a:p>
            <a:pPr fontAlgn="base"/>
            <a:r>
              <a:rPr lang="en-US" dirty="0">
                <a:hlinkClick r:id="rId6"/>
              </a:rPr>
              <a:t>Fields content</a:t>
            </a:r>
            <a:endParaRPr lang="en-US" dirty="0"/>
          </a:p>
          <a:p>
            <a:pPr fontAlgn="base"/>
            <a:r>
              <a:rPr lang="en-US" dirty="0">
                <a:hlinkClick r:id="rId7"/>
              </a:rPr>
              <a:t>Custom conten</a:t>
            </a:r>
          </a:p>
          <a:p>
            <a:pPr fontAlgn="base"/>
            <a:r>
              <a:rPr lang="en-US" dirty="0">
                <a:hlinkClick r:id="rId7"/>
              </a:rPr>
              <a:t>tMedia content</a:t>
            </a:r>
            <a:endParaRPr lang="en-US" dirty="0"/>
          </a:p>
          <a:p>
            <a:pPr fontAlgn="base"/>
            <a:r>
              <a:rPr lang="en-US" b="0" dirty="0">
                <a:hlinkClick r:id="rId8"/>
              </a:rPr>
              <a:t>Expression content</a:t>
            </a:r>
            <a:endParaRPr lang="en-US" b="0" dirty="0"/>
          </a:p>
          <a:p>
            <a:pPr>
              <a:buClr>
                <a:srgbClr val="00EC86"/>
              </a:buClr>
            </a:pP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Content Element Types </a:t>
            </a:r>
          </a:p>
        </p:txBody>
      </p:sp>
    </p:spTree>
    <p:extLst>
      <p:ext uri="{BB962C8B-B14F-4D97-AF65-F5344CB8AC3E}">
        <p14:creationId xmlns:p14="http://schemas.microsoft.com/office/powerpoint/2010/main" val="410426663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1954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329" y="1931894"/>
            <a:ext cx="10369296" cy="3427413"/>
          </a:xfrm>
        </p:spPr>
        <p:txBody>
          <a:bodyPr/>
          <a:lstStyle/>
          <a:p>
            <a:pPr fontAlgn="base"/>
            <a:r>
              <a:rPr lang="en-US" dirty="0">
                <a:hlinkClick r:id="rId4"/>
              </a:rPr>
              <a:t>Basic</a:t>
            </a:r>
            <a:endParaRPr lang="en-US" dirty="0"/>
          </a:p>
          <a:p>
            <a:pPr fontAlgn="base"/>
            <a:r>
              <a:rPr lang="en-US" dirty="0">
                <a:hlinkClick r:id="rId5"/>
              </a:rPr>
              <a:t>Per feature</a:t>
            </a:r>
            <a:endParaRPr lang="en-US" dirty="0"/>
          </a:p>
          <a:p>
            <a:pPr fontAlgn="base"/>
            <a:r>
              <a:rPr lang="en-US" dirty="0">
                <a:hlinkClick r:id="rId6"/>
              </a:rPr>
              <a:t>Edit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Actions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2A561-7B02-DB41-BA38-374482F38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367" y="2358417"/>
            <a:ext cx="5698897" cy="25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487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-1954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328" y="2531295"/>
            <a:ext cx="10625479" cy="2915234"/>
          </a:xfrm>
        </p:spPr>
        <p:txBody>
          <a:bodyPr/>
          <a:lstStyle/>
          <a:p>
            <a:pPr lvl="1"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Build Popups in ArcGIS Online</a:t>
            </a:r>
          </a:p>
        </p:txBody>
      </p:sp>
      <p:pic>
        <p:nvPicPr>
          <p:cNvPr id="7170" name="Picture 2" descr="webmap popup">
            <a:extLst>
              <a:ext uri="{FF2B5EF4-FFF2-40B4-BE49-F238E27FC236}">
                <a16:creationId xmlns:a16="http://schemas.microsoft.com/office/drawing/2014/main" id="{4420AD95-9E1C-494A-9240-22D90E55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1106" y="2665815"/>
            <a:ext cx="5065060" cy="34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B42109-8D38-F744-85EB-E2F98E77A1C9}"/>
              </a:ext>
            </a:extLst>
          </p:cNvPr>
          <p:cNvSpPr/>
          <p:nvPr/>
        </p:nvSpPr>
        <p:spPr>
          <a:xfrm>
            <a:off x="4382551" y="1960080"/>
            <a:ext cx="2914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Lato" panose="020F0502020204030203" pitchFamily="34" charset="0"/>
                <a:hlinkClick r:id="rId5"/>
              </a:rPr>
              <a:t>webmap json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8A3D4F-14B8-3645-B7AC-5F25C608C101}"/>
              </a:ext>
            </a:extLst>
          </p:cNvPr>
          <p:cNvSpPr/>
          <p:nvPr/>
        </p:nvSpPr>
        <p:spPr>
          <a:xfrm>
            <a:off x="4382551" y="1910037"/>
            <a:ext cx="2914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Lato" panose="020F0502020204030203" pitchFamily="34" charset="0"/>
                <a:hlinkClick r:id="rId5"/>
              </a:rPr>
              <a:t>webmap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3384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 Dev Summit 2022" id="{6C86E555-1D93-5345-B8DA-D28E746B1187}" vid="{C9AA04AF-F0F5-6B4C-A666-F44DF392BC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E42335389CB24CA061A54E192DCE58" ma:contentTypeVersion="6" ma:contentTypeDescription="Create a new document." ma:contentTypeScope="" ma:versionID="a3cc4fdbd9a2947faede8767c2edaf97">
  <xsd:schema xmlns:xsd="http://www.w3.org/2001/XMLSchema" xmlns:xs="http://www.w3.org/2001/XMLSchema" xmlns:p="http://schemas.microsoft.com/office/2006/metadata/properties" xmlns:ns2="6800e6ba-de6c-4d88-801c-34a5d80d8e30" targetNamespace="http://schemas.microsoft.com/office/2006/metadata/properties" ma:root="true" ma:fieldsID="917d60f2b3dc70b898c2f8c76626dd40" ns2:_="">
    <xsd:import namespace="6800e6ba-de6c-4d88-801c-34a5d80d8e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0e6ba-de6c-4d88-801c-34a5d80d8e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43F52F87-18E1-48C0-BFC5-3625AA2E57C3}">
  <ds:schemaRefs>
    <ds:schemaRef ds:uri="6800e6ba-de6c-4d88-801c-34a5d80d8e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1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http://purl.org/dc/dcmitype/"/>
    <ds:schemaRef ds:uri="6800e6ba-de6c-4d88-801c-34a5d80d8e30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5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56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docMetadata/LabelInfo.xml><?xml version="1.0" encoding="utf-8"?>
<clbl:labelList xmlns:clbl="http://schemas.microsoft.com/office/2020/mipLabelMetadata">
  <clbl:label id="{aee6e3c9-711e-4c7c-bd27-04f2307db20d}" enabled="0" method="" siteId="{aee6e3c9-711e-4c7c-bd27-04f2307db2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854</TotalTime>
  <Words>349</Words>
  <Application>Microsoft Macintosh PowerPoint</Application>
  <PresentationFormat>Widescreen</PresentationFormat>
  <Paragraphs>128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Lato</vt:lpstr>
      <vt:lpstr>Lucida Grande</vt:lpstr>
      <vt:lpstr>Esri_Corporate_Template-Dark</vt:lpstr>
      <vt:lpstr>Better UX with Popups</vt:lpstr>
      <vt:lpstr>Map interaction </vt:lpstr>
      <vt:lpstr>Popup in the API </vt:lpstr>
      <vt:lpstr>Popup in the API </vt:lpstr>
      <vt:lpstr>Getting Started </vt:lpstr>
      <vt:lpstr>Configure Popup Content</vt:lpstr>
      <vt:lpstr>Content Element Types </vt:lpstr>
      <vt:lpstr>Actions</vt:lpstr>
      <vt:lpstr>Build Popups in ArcGIS Online</vt:lpstr>
      <vt:lpstr>Feature Widget</vt:lpstr>
      <vt:lpstr>Feature Widget</vt:lpstr>
      <vt:lpstr>Style the Popup</vt:lpstr>
      <vt:lpstr>Style the Popup</vt:lpstr>
      <vt:lpstr>PowerPoint Presentation</vt:lpstr>
      <vt:lpstr>PowerPoint Presentation</vt:lpstr>
      <vt:lpstr>ArcGIS Online: Developing with Web Maps and Web Scenes</vt:lpstr>
      <vt:lpstr>Resources </vt:lpstr>
      <vt:lpstr>SDK Resources </vt:lpstr>
      <vt:lpstr>Map demo</vt:lpstr>
      <vt:lpstr>Web Map Demo</vt:lpstr>
      <vt:lpstr>Accessing map content</vt:lpstr>
      <vt:lpstr>Headline</vt:lpstr>
      <vt:lpstr>Section Header</vt:lpstr>
      <vt:lpstr>Portal</vt:lpstr>
      <vt:lpstr>Widgets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ArcGIS Online: Developing with Web Maps and Web Scenes</dc:title>
  <dc:creator>Kelly Hutchins</dc:creator>
  <cp:lastModifiedBy>Heather Gonzago</cp:lastModifiedBy>
  <cp:revision>10</cp:revision>
  <cp:lastPrinted>2021-08-10T23:54:02Z</cp:lastPrinted>
  <dcterms:created xsi:type="dcterms:W3CDTF">2022-03-07T02:43:26Z</dcterms:created>
  <dcterms:modified xsi:type="dcterms:W3CDTF">2022-03-09T02:09:21Z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0x010100C4E42335389CB24CA061A54E192DCE58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